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6" r:id="rId8"/>
    <p:sldId id="261" r:id="rId9"/>
    <p:sldId id="267" r:id="rId10"/>
    <p:sldId id="262" r:id="rId11"/>
    <p:sldId id="264" r:id="rId12"/>
    <p:sldId id="265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2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19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EB4AF-C222-9547-B1F1-4469D53D4513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EB94D-0135-6A40-B884-92067CF36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0E4A3-9C09-814E-ADE2-349800CB9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Geology Fieldwork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972CB-6B8C-8A40-8E68-E0F1FE874F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Anna Thompson</a:t>
            </a:r>
          </a:p>
          <a:p>
            <a:r>
              <a:rPr lang="en-US" dirty="0">
                <a:solidFill>
                  <a:schemeClr val="tx1"/>
                </a:solidFill>
              </a:rPr>
              <a:t>LA588 Final Project</a:t>
            </a:r>
          </a:p>
          <a:p>
            <a:r>
              <a:rPr lang="en-US" dirty="0">
                <a:solidFill>
                  <a:schemeClr val="tx1"/>
                </a:solidFill>
              </a:rPr>
              <a:t>May 6, 2019</a:t>
            </a:r>
          </a:p>
        </p:txBody>
      </p:sp>
    </p:spTree>
    <p:extLst>
      <p:ext uri="{BB962C8B-B14F-4D97-AF65-F5344CB8AC3E}">
        <p14:creationId xmlns:p14="http://schemas.microsoft.com/office/powerpoint/2010/main" val="3045584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4E85-5491-D74C-8083-433CF0F9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Keck, Iceland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193F-9A9D-BA46-B4E3-9F4610823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730757" cy="4525963"/>
          </a:xfrm>
        </p:spPr>
        <p:txBody>
          <a:bodyPr>
            <a:normAutofit/>
          </a:bodyPr>
          <a:lstStyle/>
          <a:p>
            <a:r>
              <a:rPr lang="en-US" dirty="0"/>
              <a:t>Leaflet map to indicate quarry location</a:t>
            </a:r>
          </a:p>
          <a:p>
            <a:r>
              <a:rPr lang="en-US" dirty="0"/>
              <a:t>Embedded pdf</a:t>
            </a:r>
            <a:br>
              <a:rPr lang="en-US" dirty="0"/>
            </a:br>
            <a:r>
              <a:rPr lang="en-US" sz="1500" dirty="0"/>
              <a:t>&lt;embed </a:t>
            </a:r>
            <a:r>
              <a:rPr lang="en-US" sz="1500" dirty="0" err="1"/>
              <a:t>src</a:t>
            </a:r>
            <a:r>
              <a:rPr lang="en-US" sz="1500" dirty="0"/>
              <a:t>="</a:t>
            </a:r>
            <a:r>
              <a:rPr lang="en-US" sz="1500" dirty="0" err="1"/>
              <a:t>keckdoc.pdf</a:t>
            </a:r>
            <a:r>
              <a:rPr lang="en-US" sz="1500" dirty="0"/>
              <a:t>" width="100%" height="600px" /&gt;</a:t>
            </a:r>
          </a:p>
          <a:p>
            <a:r>
              <a:rPr lang="en-US" dirty="0"/>
              <a:t>Link to pdf</a:t>
            </a:r>
            <a:br>
              <a:rPr lang="en-US" dirty="0"/>
            </a:br>
            <a:r>
              <a:rPr lang="en-US" sz="1500" dirty="0"/>
              <a:t>&lt;a </a:t>
            </a:r>
            <a:r>
              <a:rPr lang="en-US" sz="1500" dirty="0" err="1"/>
              <a:t>href</a:t>
            </a:r>
            <a:r>
              <a:rPr lang="en-US" sz="1500" dirty="0"/>
              <a:t>="</a:t>
            </a:r>
            <a:r>
              <a:rPr lang="en-US" sz="1500" dirty="0" err="1"/>
              <a:t>keckdoc.pdf</a:t>
            </a:r>
            <a:r>
              <a:rPr lang="en-US" sz="1500" dirty="0"/>
              <a:t>"&gt;Open pdf&lt;/a&gt;</a:t>
            </a:r>
          </a:p>
          <a:p>
            <a:r>
              <a:rPr lang="en-US" dirty="0"/>
              <a:t>Photos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CFBBE-78C2-8A40-A53B-248A97335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4" y="1288467"/>
            <a:ext cx="5739038" cy="584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36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831A-0A1A-A047-A836-0FFDE473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Painted Canyon Mapping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FC69-3CCD-A84A-9F40-6DF77920E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286125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Photos</a:t>
            </a:r>
          </a:p>
          <a:p>
            <a:r>
              <a:rPr lang="en-US" dirty="0"/>
              <a:t>Leaflet map with a rectangle outlining our mapping area</a:t>
            </a:r>
          </a:p>
          <a:p>
            <a:r>
              <a:rPr lang="en-US" dirty="0"/>
              <a:t>I really wanted to include it, but unfortunately I couldn’t find the actual map we made!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10AB7-BA77-324C-8AE5-957A1D58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63" y="1258844"/>
            <a:ext cx="5796189" cy="59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8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965F-94C9-5F42-B358-308756B7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New Zealand Mapping Projects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7DE065-FB3C-BD49-B970-35E41DBCA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4495" y="1417638"/>
            <a:ext cx="5535802" cy="56372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DE248C-0AD9-9B42-B66F-70E6CA12D309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3286125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Leaflet map</a:t>
            </a:r>
          </a:p>
          <a:p>
            <a:r>
              <a:rPr lang="en-US" dirty="0"/>
              <a:t>Photos</a:t>
            </a:r>
          </a:p>
          <a:p>
            <a:r>
              <a:rPr lang="en-US" dirty="0"/>
              <a:t>Again, I was hoping to include these maps but I can’t find them!</a:t>
            </a:r>
          </a:p>
          <a:p>
            <a:r>
              <a:rPr lang="en-US" dirty="0"/>
              <a:t>Because I couldn’t track down much info, this page shows two projects and is directed to by two points on the home map</a:t>
            </a:r>
          </a:p>
        </p:txBody>
      </p:sp>
    </p:spTree>
    <p:extLst>
      <p:ext uri="{BB962C8B-B14F-4D97-AF65-F5344CB8AC3E}">
        <p14:creationId xmlns:p14="http://schemas.microsoft.com/office/powerpoint/2010/main" val="903896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100A-9973-BB41-8037-053A1474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B666C-DD97-FA44-9C1B-91F4102C6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The final product includes some things I hadn’t originally thought of, as well as leaving out some original ideas because I couldn’t track down the data/maps I had in mind or otherwise decided that this new version was preferable. By the end of this project, I feel like I have tremendously improved on creating and managing a large number of detailed external </a:t>
            </a:r>
            <a:r>
              <a:rPr lang="en-US" sz="2400" dirty="0" err="1"/>
              <a:t>json</a:t>
            </a:r>
            <a:r>
              <a:rPr lang="en-US" sz="2400" dirty="0"/>
              <a:t> files, and finally understand the </a:t>
            </a:r>
            <a:r>
              <a:rPr lang="en-US" sz="2400" dirty="0" err="1"/>
              <a:t>javascript</a:t>
            </a:r>
            <a:r>
              <a:rPr lang="en-US" sz="2400" dirty="0"/>
              <a:t> code used to reference them and several different ways. It was nice to brush up on, and to finally try my hand at making a relatively large scale site with many subpages and internal links. </a:t>
            </a:r>
          </a:p>
          <a:p>
            <a:pPr marL="0" indent="0">
              <a:buNone/>
            </a:pPr>
            <a:r>
              <a:rPr lang="en-US" sz="2400" dirty="0"/>
              <a:t>I am happy with the clean looking final product, and am open to suggested improvements, because I hope to continue to develop this site in the future. </a:t>
            </a:r>
          </a:p>
        </p:txBody>
      </p:sp>
    </p:spTree>
    <p:extLst>
      <p:ext uri="{BB962C8B-B14F-4D97-AF65-F5344CB8AC3E}">
        <p14:creationId xmlns:p14="http://schemas.microsoft.com/office/powerpoint/2010/main" val="1550695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3AD1-5AFF-644E-ACAC-534B7358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956D6-2F69-9943-8F71-6E644699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I wanted build a website that summarizes my fieldwork experience all in one place as a visual resume of sorts. Until now, I have never created something that addresses it all together, which this website does. Ideally, it can be incorporated into a personal website in the future.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Though much of it is simple, the goal was to make a complete website on a subject that can be presented in map form. Almost every page includes a Leaflet map with some markers. The home page map is most complex, as well as the QGIS map on the </a:t>
            </a:r>
            <a:r>
              <a:rPr lang="en-US" sz="2000" dirty="0" err="1"/>
              <a:t>castleguard.html</a:t>
            </a:r>
            <a:r>
              <a:rPr lang="en-US" sz="2000" dirty="0"/>
              <a:t> page. I have tried to be intentional about spacing, uniformity, and other formatting to achieve a professional looking webpage with relevant and interesting information. </a:t>
            </a:r>
          </a:p>
        </p:txBody>
      </p:sp>
    </p:spTree>
    <p:extLst>
      <p:ext uri="{BB962C8B-B14F-4D97-AF65-F5344CB8AC3E}">
        <p14:creationId xmlns:p14="http://schemas.microsoft.com/office/powerpoint/2010/main" val="382633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E538-738D-9148-A875-8FE8B411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BF06C-C39E-5845-9993-39541C86A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Home page</a:t>
            </a:r>
          </a:p>
          <a:p>
            <a:pPr lvl="1"/>
            <a:r>
              <a:rPr lang="en-US" dirty="0"/>
              <a:t>Iowa State</a:t>
            </a:r>
          </a:p>
          <a:p>
            <a:pPr lvl="2"/>
            <a:r>
              <a:rPr lang="en-US" dirty="0"/>
              <a:t>Switzerland fieldwork</a:t>
            </a:r>
          </a:p>
          <a:p>
            <a:pPr lvl="2"/>
            <a:r>
              <a:rPr lang="en-US" dirty="0"/>
              <a:t>Banff fieldwork</a:t>
            </a:r>
          </a:p>
          <a:p>
            <a:pPr lvl="1"/>
            <a:r>
              <a:rPr lang="en-US" dirty="0"/>
              <a:t>Carleton College</a:t>
            </a:r>
          </a:p>
          <a:p>
            <a:pPr lvl="2"/>
            <a:r>
              <a:rPr lang="en-US" dirty="0"/>
              <a:t>Keck, Iceland thesis</a:t>
            </a:r>
          </a:p>
          <a:p>
            <a:pPr lvl="2"/>
            <a:r>
              <a:rPr lang="en-US" dirty="0"/>
              <a:t>Painted hills mapping project</a:t>
            </a:r>
          </a:p>
          <a:p>
            <a:pPr lvl="2"/>
            <a:r>
              <a:rPr lang="en-US" dirty="0"/>
              <a:t>New Zealand mapping projects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000" dirty="0"/>
              <a:t>All subpages are accessible via the navigation bar and links in the popups on the homepage map.</a:t>
            </a:r>
          </a:p>
        </p:txBody>
      </p:sp>
    </p:spTree>
    <p:extLst>
      <p:ext uri="{BB962C8B-B14F-4D97-AF65-F5344CB8AC3E}">
        <p14:creationId xmlns:p14="http://schemas.microsoft.com/office/powerpoint/2010/main" val="253623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AA095-90CA-0A4F-A127-AE9BE311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73140-4610-B941-9739-47195BFD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 have participated in fieldwork, fieldtrips, and mapping projects, which all have spatial components that can be represented on maps. The homepage features a large Leaflet map with markers that display where I have done such work, as well as some basic info in popups. Some points contain links to additional detail. </a:t>
            </a:r>
          </a:p>
          <a:p>
            <a:pPr marL="0" indent="0">
              <a:buNone/>
            </a:pPr>
            <a:r>
              <a:rPr lang="en-US" sz="2000" dirty="0"/>
              <a:t>The data for each set of points (research, mapping, fieldtrips, and education) are saved in external JSON files:</a:t>
            </a:r>
          </a:p>
          <a:p>
            <a:r>
              <a:rPr lang="en-US" sz="2000" dirty="0" err="1"/>
              <a:t>fieldtrips.json</a:t>
            </a:r>
            <a:endParaRPr lang="en-US" sz="2000" dirty="0"/>
          </a:p>
          <a:p>
            <a:r>
              <a:rPr lang="en-US" sz="2000" dirty="0" err="1"/>
              <a:t>forefields.json</a:t>
            </a:r>
            <a:endParaRPr lang="en-US" sz="2000" dirty="0"/>
          </a:p>
          <a:p>
            <a:r>
              <a:rPr lang="en-US" sz="2000" dirty="0" err="1"/>
              <a:t>mapping.json</a:t>
            </a:r>
            <a:endParaRPr lang="en-US" sz="2000" dirty="0"/>
          </a:p>
          <a:p>
            <a:r>
              <a:rPr lang="en-US" sz="2000" dirty="0" err="1"/>
              <a:t>school.json</a:t>
            </a:r>
            <a:r>
              <a:rPr lang="en-US" sz="2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DA89E-74C8-0646-A14E-73945EE8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72" y="3614924"/>
            <a:ext cx="5157787" cy="317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9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EAB0-5E79-0541-81CB-46029BBE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JSON example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0A300B7-409A-DD4B-BCE9-2A9F8D3BFD20}"/>
              </a:ext>
            </a:extLst>
          </p:cNvPr>
          <p:cNvSpPr txBox="1">
            <a:spLocks/>
          </p:cNvSpPr>
          <p:nvPr/>
        </p:nvSpPr>
        <p:spPr>
          <a:xfrm>
            <a:off x="457200" y="629095"/>
            <a:ext cx="5804898" cy="6405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err="1"/>
              <a:t>L.geoJSON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7030A0"/>
                </a:solidFill>
              </a:rPr>
              <a:t>mapping</a:t>
            </a:r>
            <a:r>
              <a:rPr lang="en-US" sz="2000" dirty="0"/>
              <a:t>, {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</a:t>
            </a:r>
            <a:r>
              <a:rPr lang="en-US" sz="2000" dirty="0" err="1"/>
              <a:t>pointToLayer</a:t>
            </a:r>
            <a:r>
              <a:rPr lang="en-US" sz="2000" dirty="0"/>
              <a:t>: function(feature, </a:t>
            </a:r>
            <a:r>
              <a:rPr lang="en-US" sz="2000" dirty="0" err="1"/>
              <a:t>latlng</a:t>
            </a:r>
            <a:r>
              <a:rPr lang="en-US" sz="2000" dirty="0"/>
              <a:t>) {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</a:t>
            </a:r>
            <a:r>
              <a:rPr lang="en-US" sz="2000" dirty="0" err="1"/>
              <a:t>var</a:t>
            </a:r>
            <a:r>
              <a:rPr lang="en-US" sz="2000" dirty="0"/>
              <a:t> act = {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radius: 5,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</a:t>
            </a:r>
            <a:r>
              <a:rPr lang="en-US" sz="2000" dirty="0" err="1"/>
              <a:t>fillColor</a:t>
            </a:r>
            <a:r>
              <a:rPr lang="en-US" sz="2000" dirty="0"/>
              <a:t>: "#</a:t>
            </a:r>
            <a:r>
              <a:rPr lang="en-US" sz="2000" b="1" dirty="0">
                <a:solidFill>
                  <a:srgbClr val="7030A0"/>
                </a:solidFill>
              </a:rPr>
              <a:t>cc9900</a:t>
            </a:r>
            <a:r>
              <a:rPr lang="en-US" sz="2000" dirty="0"/>
              <a:t>",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color: "#000",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weight: 1,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opacity: 1,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</a:t>
            </a:r>
            <a:r>
              <a:rPr lang="en-US" sz="2000" dirty="0" err="1"/>
              <a:t>fillOpacity</a:t>
            </a:r>
            <a:r>
              <a:rPr lang="en-US" sz="2000" dirty="0"/>
              <a:t>: 0.8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};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return </a:t>
            </a:r>
            <a:r>
              <a:rPr lang="en-US" sz="2000" dirty="0" err="1"/>
              <a:t>L.circleMarker</a:t>
            </a:r>
            <a:r>
              <a:rPr lang="en-US" sz="2000" dirty="0"/>
              <a:t>(</a:t>
            </a:r>
            <a:r>
              <a:rPr lang="en-US" sz="2000" dirty="0" err="1"/>
              <a:t>latlng</a:t>
            </a:r>
            <a:r>
              <a:rPr lang="en-US" sz="2000" dirty="0"/>
              <a:t>, act);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},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</a:t>
            </a:r>
            <a:r>
              <a:rPr lang="en-US" sz="2000" dirty="0" err="1"/>
              <a:t>onEachFeature</a:t>
            </a:r>
            <a:r>
              <a:rPr lang="en-US" sz="2000" dirty="0"/>
              <a:t>: function(feature, layer) {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//Box contents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photoURL</a:t>
            </a:r>
            <a:r>
              <a:rPr lang="en-US" sz="2000" dirty="0"/>
              <a:t> = "photos/"+ </a:t>
            </a:r>
            <a:r>
              <a:rPr lang="en-US" sz="2000" dirty="0" err="1"/>
              <a:t>feature.properties.photo+".jpg</a:t>
            </a:r>
            <a:r>
              <a:rPr lang="en-US" sz="2000" dirty="0"/>
              <a:t>";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linkURL</a:t>
            </a:r>
            <a:r>
              <a:rPr lang="en-US" sz="2000" dirty="0"/>
              <a:t> = </a:t>
            </a:r>
            <a:r>
              <a:rPr lang="en-US" sz="2000" dirty="0" err="1"/>
              <a:t>feature.properties.url</a:t>
            </a:r>
            <a:r>
              <a:rPr lang="en-US" sz="2000" dirty="0"/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htmlText1 = "&lt;strong&gt;" + </a:t>
            </a:r>
            <a:r>
              <a:rPr lang="en-US" sz="2000" dirty="0" err="1"/>
              <a:t>feature.properties.title</a:t>
            </a:r>
            <a:r>
              <a:rPr lang="en-US" sz="2000" dirty="0"/>
              <a:t> + "&lt;/strong&gt;&lt;</a:t>
            </a:r>
            <a:r>
              <a:rPr lang="en-US" sz="2000" dirty="0" err="1"/>
              <a:t>br</a:t>
            </a:r>
            <a:r>
              <a:rPr lang="en-US" sz="2000" dirty="0"/>
              <a:t>&gt;" + </a:t>
            </a:r>
            <a:r>
              <a:rPr lang="en-US" sz="2000" dirty="0" err="1"/>
              <a:t>feature.properties.caption</a:t>
            </a:r>
            <a:r>
              <a:rPr lang="en-US" sz="2000" dirty="0"/>
              <a:t> + "&lt;</a:t>
            </a:r>
            <a:r>
              <a:rPr lang="en-US" sz="2000" dirty="0" err="1"/>
              <a:t>img</a:t>
            </a:r>
            <a:r>
              <a:rPr lang="en-US" sz="2000" dirty="0"/>
              <a:t> </a:t>
            </a:r>
            <a:r>
              <a:rPr lang="en-US" sz="2000" dirty="0" err="1"/>
              <a:t>src</a:t>
            </a:r>
            <a:r>
              <a:rPr lang="en-US" sz="2000" dirty="0"/>
              <a:t>='" + </a:t>
            </a:r>
            <a:r>
              <a:rPr lang="en-US" sz="2000" dirty="0" err="1"/>
              <a:t>photoURL</a:t>
            </a:r>
            <a:r>
              <a:rPr lang="en-US" sz="2000" dirty="0"/>
              <a:t> + "'width='270'&gt;&lt;</a:t>
            </a:r>
            <a:r>
              <a:rPr lang="en-US" sz="2000" dirty="0" err="1"/>
              <a:t>br</a:t>
            </a:r>
            <a:r>
              <a:rPr lang="en-US" sz="2000" dirty="0"/>
              <a:t>&gt;" + </a:t>
            </a:r>
            <a:r>
              <a:rPr lang="en-US" sz="2000" dirty="0" err="1"/>
              <a:t>feature.properties.description</a:t>
            </a:r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htmlText2 = htmlText1+"&lt;</a:t>
            </a:r>
            <a:r>
              <a:rPr lang="en-US" sz="2000" dirty="0" err="1"/>
              <a:t>br</a:t>
            </a:r>
            <a:r>
              <a:rPr lang="en-US" sz="2000" dirty="0"/>
              <a:t>&gt;"+"&lt;a </a:t>
            </a:r>
            <a:r>
              <a:rPr lang="en-US" sz="2000" dirty="0" err="1"/>
              <a:t>href</a:t>
            </a:r>
            <a:r>
              <a:rPr lang="en-US" sz="2000" dirty="0"/>
              <a:t>="+</a:t>
            </a:r>
            <a:r>
              <a:rPr lang="en-US" sz="2000" dirty="0" err="1"/>
              <a:t>linkURL</a:t>
            </a:r>
            <a:r>
              <a:rPr lang="en-US" sz="2000" dirty="0"/>
              <a:t>+"&gt;details&lt;/a&gt;";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if(</a:t>
            </a:r>
            <a:r>
              <a:rPr lang="en-US" sz="2000" dirty="0" err="1"/>
              <a:t>feature.properties.link</a:t>
            </a:r>
            <a:r>
              <a:rPr lang="en-US" sz="2000" dirty="0"/>
              <a:t>=="no") </a:t>
            </a:r>
            <a:r>
              <a:rPr lang="en-US" sz="2000" dirty="0" err="1"/>
              <a:t>htmlText</a:t>
            </a:r>
            <a:r>
              <a:rPr lang="en-US" sz="2000" dirty="0"/>
              <a:t> =htmlText1;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if(</a:t>
            </a:r>
            <a:r>
              <a:rPr lang="en-US" sz="2000" dirty="0" err="1"/>
              <a:t>feature.properties.link</a:t>
            </a:r>
            <a:r>
              <a:rPr lang="en-US" sz="2000" dirty="0"/>
              <a:t>=="yes") </a:t>
            </a:r>
            <a:r>
              <a:rPr lang="en-US" sz="2000" dirty="0" err="1"/>
              <a:t>htmlText</a:t>
            </a:r>
            <a:r>
              <a:rPr lang="en-US" sz="2000" dirty="0"/>
              <a:t> =htmlText2;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layer.bindPopup</a:t>
            </a:r>
            <a:r>
              <a:rPr lang="en-US" sz="2000" dirty="0"/>
              <a:t>(</a:t>
            </a:r>
            <a:r>
              <a:rPr lang="en-US" sz="2000" dirty="0" err="1"/>
              <a:t>htmlText</a:t>
            </a:r>
            <a:r>
              <a:rPr lang="en-US" sz="2000" dirty="0"/>
              <a:t>);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//hover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layer.bindTooltip</a:t>
            </a:r>
            <a:r>
              <a:rPr lang="en-US" sz="2000" dirty="0"/>
              <a:t>(</a:t>
            </a:r>
            <a:r>
              <a:rPr lang="en-US" sz="2000" dirty="0" err="1"/>
              <a:t>feature.properties.title</a:t>
            </a:r>
            <a:r>
              <a:rPr lang="en-US" sz="2000" dirty="0"/>
              <a:t>);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    }</a:t>
            </a:r>
          </a:p>
          <a:p>
            <a:pPr marL="0" indent="0">
              <a:buFont typeface="Arial" pitchFamily="34" charset="0"/>
              <a:buNone/>
            </a:pPr>
            <a:r>
              <a:rPr lang="en-US" sz="2000" dirty="0"/>
              <a:t>    }).</a:t>
            </a:r>
            <a:r>
              <a:rPr lang="en-US" sz="2000" dirty="0" err="1"/>
              <a:t>addTo</a:t>
            </a:r>
            <a:r>
              <a:rPr lang="en-US" sz="2000" dirty="0"/>
              <a:t>(map);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9B50D5D-FB21-554F-A806-1BFCC073B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63" y="1631502"/>
            <a:ext cx="3005191" cy="814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Format marker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0C8A737-7C59-6B4F-9632-5DEB70F97B79}"/>
              </a:ext>
            </a:extLst>
          </p:cNvPr>
          <p:cNvSpPr/>
          <p:nvPr/>
        </p:nvSpPr>
        <p:spPr>
          <a:xfrm>
            <a:off x="2280862" y="1109609"/>
            <a:ext cx="505201" cy="1407560"/>
          </a:xfrm>
          <a:prstGeom prst="rightBrac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C98C7DA-3D1B-F540-8EE9-56FFF91453DA}"/>
              </a:ext>
            </a:extLst>
          </p:cNvPr>
          <p:cNvSpPr/>
          <p:nvPr/>
        </p:nvSpPr>
        <p:spPr>
          <a:xfrm>
            <a:off x="5954565" y="3667549"/>
            <a:ext cx="505201" cy="1143001"/>
          </a:xfrm>
          <a:prstGeom prst="rightBrac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B5A30E00-9951-D541-8F5D-99547ABE9767}"/>
              </a:ext>
            </a:extLst>
          </p:cNvPr>
          <p:cNvSpPr txBox="1">
            <a:spLocks/>
          </p:cNvSpPr>
          <p:nvPr/>
        </p:nvSpPr>
        <p:spPr>
          <a:xfrm>
            <a:off x="6467475" y="3842979"/>
            <a:ext cx="2487839" cy="9675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Define popup contents with or without link to details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CD7C8CE-A54A-E34A-B930-C655B0A89112}"/>
              </a:ext>
            </a:extLst>
          </p:cNvPr>
          <p:cNvSpPr/>
          <p:nvPr/>
        </p:nvSpPr>
        <p:spPr>
          <a:xfrm>
            <a:off x="5007630" y="4810551"/>
            <a:ext cx="505201" cy="415948"/>
          </a:xfrm>
          <a:prstGeom prst="rightBrac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F145DA4E-E8B4-9C4E-B892-913237CF5729}"/>
              </a:ext>
            </a:extLst>
          </p:cNvPr>
          <p:cNvSpPr txBox="1">
            <a:spLocks/>
          </p:cNvSpPr>
          <p:nvPr/>
        </p:nvSpPr>
        <p:spPr>
          <a:xfrm>
            <a:off x="5536642" y="4757893"/>
            <a:ext cx="3005191" cy="814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Determine which popup text to use (link or no link)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8181BB6E-CE0B-F241-B52E-B72DAC8FC602}"/>
              </a:ext>
            </a:extLst>
          </p:cNvPr>
          <p:cNvSpPr txBox="1">
            <a:spLocks/>
          </p:cNvSpPr>
          <p:nvPr/>
        </p:nvSpPr>
        <p:spPr>
          <a:xfrm>
            <a:off x="5360541" y="1220219"/>
            <a:ext cx="3444411" cy="1861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Each point group had java script code like this to plot marker points and popups. Complete code is accompanied by </a:t>
            </a:r>
            <a:r>
              <a:rPr lang="en-US" sz="2000" dirty="0" err="1"/>
              <a:t>css</a:t>
            </a:r>
            <a:r>
              <a:rPr lang="en-US" sz="2000" dirty="0"/>
              <a:t> and html. </a:t>
            </a:r>
            <a:r>
              <a:rPr lang="en-US" sz="2000" b="1" dirty="0">
                <a:solidFill>
                  <a:srgbClr val="7030A0"/>
                </a:solidFill>
              </a:rPr>
              <a:t>Purple text </a:t>
            </a:r>
            <a:r>
              <a:rPr lang="en-US" sz="2000" dirty="0"/>
              <a:t>needed to be changed, in addition to adding or removing details.</a:t>
            </a:r>
          </a:p>
        </p:txBody>
      </p:sp>
      <p:sp>
        <p:nvSpPr>
          <p:cNvPr id="22" name="Content Placeholder 13">
            <a:extLst>
              <a:ext uri="{FF2B5EF4-FFF2-40B4-BE49-F238E27FC236}">
                <a16:creationId xmlns:a16="http://schemas.microsoft.com/office/drawing/2014/main" id="{42E62716-B0A9-6A45-85BD-E44DFD91CBCE}"/>
              </a:ext>
            </a:extLst>
          </p:cNvPr>
          <p:cNvSpPr txBox="1">
            <a:spLocks/>
          </p:cNvSpPr>
          <p:nvPr/>
        </p:nvSpPr>
        <p:spPr>
          <a:xfrm>
            <a:off x="4396774" y="5446231"/>
            <a:ext cx="3534875" cy="75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Add popups on hover and click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7256AC48-17B5-7048-B7D3-672EC98B16A4}"/>
              </a:ext>
            </a:extLst>
          </p:cNvPr>
          <p:cNvSpPr/>
          <p:nvPr/>
        </p:nvSpPr>
        <p:spPr>
          <a:xfrm>
            <a:off x="3885446" y="5294675"/>
            <a:ext cx="505201" cy="615087"/>
          </a:xfrm>
          <a:prstGeom prst="rightBrac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0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7BC86D-05CB-A14E-9AE4-800DFBA3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76" y="1006866"/>
            <a:ext cx="6015572" cy="6125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1DC3E-695F-244C-836A-8B74C111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Switzerland fieldwork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B69C5-AF09-4A49-B81D-B5EA10B9C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087384" cy="4525963"/>
          </a:xfrm>
        </p:spPr>
        <p:txBody>
          <a:bodyPr/>
          <a:lstStyle/>
          <a:p>
            <a:r>
              <a:rPr lang="en-US" dirty="0"/>
              <a:t>Leaflet map</a:t>
            </a:r>
          </a:p>
          <a:p>
            <a:pPr lvl="1"/>
            <a:r>
              <a:rPr lang="en-US" dirty="0" err="1"/>
              <a:t>forefields.json</a:t>
            </a:r>
            <a:endParaRPr lang="en-US" dirty="0"/>
          </a:p>
          <a:p>
            <a:r>
              <a:rPr lang="en-US" dirty="0"/>
              <a:t>Link to external site</a:t>
            </a:r>
          </a:p>
          <a:p>
            <a:r>
              <a:rPr lang="en-US" dirty="0"/>
              <a:t>Photos </a:t>
            </a:r>
          </a:p>
        </p:txBody>
      </p:sp>
    </p:spTree>
    <p:extLst>
      <p:ext uri="{BB962C8B-B14F-4D97-AF65-F5344CB8AC3E}">
        <p14:creationId xmlns:p14="http://schemas.microsoft.com/office/powerpoint/2010/main" val="3046167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8B41-4422-824F-8A74-B96FAE139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" y="274638"/>
            <a:ext cx="9133725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Basemaps</a:t>
            </a:r>
            <a:r>
              <a:rPr lang="en-US" dirty="0"/>
              <a:t> example from </a:t>
            </a:r>
            <a:r>
              <a:rPr lang="en-US" dirty="0" err="1"/>
              <a:t>switzerland.html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38FE-046C-964A-9F64-43B40FAC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Esri_WorldImagery</a:t>
            </a:r>
            <a:r>
              <a:rPr lang="en-US" dirty="0"/>
              <a:t> = </a:t>
            </a:r>
            <a:r>
              <a:rPr lang="en-US" dirty="0" err="1"/>
              <a:t>L.tileLayer</a:t>
            </a:r>
            <a:r>
              <a:rPr lang="en-US" dirty="0"/>
              <a:t>('https://</a:t>
            </a:r>
            <a:r>
              <a:rPr lang="en-US" dirty="0" err="1"/>
              <a:t>server.arcgisonline.com</a:t>
            </a:r>
            <a:r>
              <a:rPr lang="en-US" dirty="0"/>
              <a:t>/ArcGIS/rest/services/</a:t>
            </a:r>
            <a:r>
              <a:rPr lang="en-US" dirty="0" err="1"/>
              <a:t>World_Imagery</a:t>
            </a:r>
            <a:r>
              <a:rPr lang="en-US" dirty="0"/>
              <a:t>/</a:t>
            </a:r>
            <a:r>
              <a:rPr lang="en-US" dirty="0" err="1"/>
              <a:t>MapServer</a:t>
            </a:r>
            <a:r>
              <a:rPr lang="en-US" dirty="0"/>
              <a:t>/tile/{z}/{y}/{x}', {</a:t>
            </a:r>
          </a:p>
          <a:p>
            <a:pPr marL="0" indent="0">
              <a:buNone/>
            </a:pPr>
            <a:r>
              <a:rPr lang="en-US" dirty="0"/>
              <a:t>	attribution: 'Tiles &amp;copy; </a:t>
            </a:r>
            <a:r>
              <a:rPr lang="en-US" dirty="0" err="1"/>
              <a:t>Esri</a:t>
            </a:r>
            <a:r>
              <a:rPr lang="en-US" dirty="0"/>
              <a:t> &amp;</a:t>
            </a:r>
            <a:r>
              <a:rPr lang="en-US" dirty="0" err="1"/>
              <a:t>mdash</a:t>
            </a:r>
            <a:r>
              <a:rPr lang="en-US" dirty="0"/>
              <a:t>; Source: </a:t>
            </a:r>
            <a:r>
              <a:rPr lang="en-US" dirty="0" err="1"/>
              <a:t>Esri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-cubed, USDA, USGS, AEX, </a:t>
            </a:r>
            <a:r>
              <a:rPr lang="en-US" dirty="0" err="1"/>
              <a:t>GeoEye</a:t>
            </a:r>
            <a:r>
              <a:rPr lang="en-US" dirty="0"/>
              <a:t>, </a:t>
            </a:r>
            <a:r>
              <a:rPr lang="en-US" dirty="0" err="1"/>
              <a:t>Getmapping</a:t>
            </a:r>
            <a:r>
              <a:rPr lang="en-US" dirty="0"/>
              <a:t>, </a:t>
            </a:r>
            <a:r>
              <a:rPr lang="en-US" dirty="0" err="1"/>
              <a:t>Aerogrid</a:t>
            </a:r>
            <a:r>
              <a:rPr lang="en-US" dirty="0"/>
              <a:t>, IGN, IGP, UPR-EGP, and the GIS User Community'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Stamen_TonerLines</a:t>
            </a:r>
            <a:r>
              <a:rPr lang="en-US" dirty="0"/>
              <a:t> = </a:t>
            </a:r>
            <a:r>
              <a:rPr lang="en-US" dirty="0" err="1"/>
              <a:t>L.tileLayer</a:t>
            </a:r>
            <a:r>
              <a:rPr lang="en-US" dirty="0"/>
              <a:t>('http://{s}.</a:t>
            </a:r>
            <a:r>
              <a:rPr lang="en-US" dirty="0" err="1"/>
              <a:t>tile.stamen.com</a:t>
            </a:r>
            <a:r>
              <a:rPr lang="en-US" dirty="0"/>
              <a:t>/toner-lines/{z}/{x}/{y}.</a:t>
            </a:r>
            <a:r>
              <a:rPr lang="en-US" dirty="0" err="1"/>
              <a:t>png</a:t>
            </a:r>
            <a:r>
              <a:rPr lang="en-US" dirty="0"/>
              <a:t>', {</a:t>
            </a:r>
          </a:p>
          <a:p>
            <a:pPr marL="0" indent="0">
              <a:buNone/>
            </a:pPr>
            <a:r>
              <a:rPr lang="en-US" dirty="0"/>
              <a:t>        attribution: 'Map tiles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stamen.com</a:t>
            </a:r>
            <a:r>
              <a:rPr lang="en-US" dirty="0"/>
              <a:t>"&gt;Stamen Design&lt;/a&gt;,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/licenses/by/3.0"&gt;CC BY 3.0&lt;/a&gt; &amp;</a:t>
            </a:r>
            <a:r>
              <a:rPr lang="en-US" dirty="0" err="1"/>
              <a:t>mdash</a:t>
            </a:r>
            <a:r>
              <a:rPr lang="en-US" dirty="0"/>
              <a:t>; Map data &amp;copy;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openstreetmap.org</a:t>
            </a:r>
            <a:r>
              <a:rPr lang="en-US" dirty="0"/>
              <a:t>"&gt;OpenStreetMap&lt;/a&gt; contributors,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sa</a:t>
            </a:r>
            <a:r>
              <a:rPr lang="en-US" dirty="0"/>
              <a:t>/2.0/"&gt;CC-BY-SA&lt;/a&gt;',</a:t>
            </a:r>
          </a:p>
          <a:p>
            <a:pPr marL="0" indent="0">
              <a:buNone/>
            </a:pPr>
            <a:r>
              <a:rPr lang="en-US" dirty="0"/>
              <a:t>        subdomains: '</a:t>
            </a:r>
            <a:r>
              <a:rPr lang="en-US" dirty="0" err="1"/>
              <a:t>abcd</a:t>
            </a:r>
            <a:r>
              <a:rPr lang="en-US" dirty="0"/>
              <a:t>',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minZoom</a:t>
            </a:r>
            <a:r>
              <a:rPr lang="en-US" dirty="0"/>
              <a:t>: 0,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maxZoom</a:t>
            </a:r>
            <a:r>
              <a:rPr lang="en-US" dirty="0"/>
              <a:t>: 20</a:t>
            </a:r>
          </a:p>
          <a:p>
            <a:pPr marL="0" indent="0">
              <a:buNone/>
            </a:pPr>
            <a:r>
              <a:rPr lang="en-US" dirty="0"/>
              <a:t>      });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ABD93907-3D56-9D4D-B672-AD433E837C37}"/>
              </a:ext>
            </a:extLst>
          </p:cNvPr>
          <p:cNvSpPr txBox="1">
            <a:spLocks/>
          </p:cNvSpPr>
          <p:nvPr/>
        </p:nvSpPr>
        <p:spPr>
          <a:xfrm>
            <a:off x="3844301" y="2787268"/>
            <a:ext cx="4416121" cy="11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chemeClr val="accent3"/>
                </a:solidFill>
              </a:rPr>
              <a:t>Satellite imagery used in most maps for environmental context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B4517BDA-A252-5A41-9CD2-24946505966B}"/>
              </a:ext>
            </a:extLst>
          </p:cNvPr>
          <p:cNvSpPr txBox="1">
            <a:spLocks/>
          </p:cNvSpPr>
          <p:nvPr/>
        </p:nvSpPr>
        <p:spPr>
          <a:xfrm>
            <a:off x="2917915" y="5117334"/>
            <a:ext cx="4416121" cy="1142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>
                <a:solidFill>
                  <a:schemeClr val="accent3"/>
                </a:solidFill>
              </a:rPr>
              <a:t>Roads and political border imagery used in the Switzerland map because we were working near such things</a:t>
            </a:r>
          </a:p>
        </p:txBody>
      </p:sp>
    </p:spTree>
    <p:extLst>
      <p:ext uri="{BB962C8B-B14F-4D97-AF65-F5344CB8AC3E}">
        <p14:creationId xmlns:p14="http://schemas.microsoft.com/office/powerpoint/2010/main" val="134685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C9CB-F573-4548-A483-367BC09C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Banff fieldwork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E0A6A-E185-1A4A-A372-E64F5BBDD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0"/>
            <a:ext cx="41148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QGIS map</a:t>
            </a:r>
          </a:p>
          <a:p>
            <a:pPr lvl="1"/>
            <a:r>
              <a:rPr lang="en-US" dirty="0"/>
              <a:t>Field data from .csv file</a:t>
            </a:r>
          </a:p>
          <a:p>
            <a:pPr lvl="1"/>
            <a:r>
              <a:rPr lang="en-US" dirty="0"/>
              <a:t>This map features rotated symbols by values from the attribute table. Unfortunately, this unique symbology could not be preserved when exported to a Leaflet map, so instead it is displayed here as a still.</a:t>
            </a:r>
          </a:p>
          <a:p>
            <a:r>
              <a:rPr lang="en-US" dirty="0"/>
              <a:t>Link to a pdf of a poster</a:t>
            </a:r>
          </a:p>
          <a:p>
            <a:r>
              <a:rPr lang="en-US" dirty="0"/>
              <a:t>Poster contents laid out and formatted for easy viewing within the site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727A7-CE2D-E74F-85AC-5F695843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35" y="1465262"/>
            <a:ext cx="5026029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5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C969FD-79C6-4C4D-A264-E41FD64F3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9" t="15403" r="2187" b="5057"/>
          <a:stretch/>
        </p:blipFill>
        <p:spPr>
          <a:xfrm>
            <a:off x="0" y="2300288"/>
            <a:ext cx="6615113" cy="455771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A2FB82-8F74-B44C-938E-9EB5EAEE5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7126" y="1314053"/>
            <a:ext cx="6256874" cy="4525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1FD8D-723A-8147-BF5B-43CA0EC6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QGIS symbology</a:t>
            </a:r>
          </a:p>
        </p:txBody>
      </p:sp>
    </p:spTree>
    <p:extLst>
      <p:ext uri="{BB962C8B-B14F-4D97-AF65-F5344CB8AC3E}">
        <p14:creationId xmlns:p14="http://schemas.microsoft.com/office/powerpoint/2010/main" val="248977292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108</TotalTime>
  <Words>950</Words>
  <Application>Microsoft Macintosh PowerPoint</Application>
  <PresentationFormat>On-screen Show (4:3)</PresentationFormat>
  <Paragraphs>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Default Theme</vt:lpstr>
      <vt:lpstr>Geology Fieldwork</vt:lpstr>
      <vt:lpstr>Introduction</vt:lpstr>
      <vt:lpstr>Structure</vt:lpstr>
      <vt:lpstr>Home page</vt:lpstr>
      <vt:lpstr>JSON example</vt:lpstr>
      <vt:lpstr>Switzerland fieldwork</vt:lpstr>
      <vt:lpstr>Basemaps example from switzerland.html</vt:lpstr>
      <vt:lpstr>Banff fieldwork</vt:lpstr>
      <vt:lpstr>QGIS symbology</vt:lpstr>
      <vt:lpstr>Keck, Iceland thesis</vt:lpstr>
      <vt:lpstr>Painted Canyon Mapping Project</vt:lpstr>
      <vt:lpstr>New Zealand Mapping Projects</vt:lpstr>
      <vt:lpstr>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Geology Fieldwork</dc:title>
  <dc:creator>Thompson, Anna C [GE AT]</dc:creator>
  <cp:lastModifiedBy>Thompson, Anna C [GE AT]</cp:lastModifiedBy>
  <cp:revision>21</cp:revision>
  <dcterms:created xsi:type="dcterms:W3CDTF">2019-05-06T04:34:29Z</dcterms:created>
  <dcterms:modified xsi:type="dcterms:W3CDTF">2019-05-06T06:23:24Z</dcterms:modified>
</cp:coreProperties>
</file>